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9" r:id="rId4"/>
    <p:sldId id="260" r:id="rId5"/>
    <p:sldId id="263" r:id="rId6"/>
    <p:sldId id="264" r:id="rId7"/>
    <p:sldId id="271" r:id="rId8"/>
    <p:sldId id="272" r:id="rId9"/>
    <p:sldId id="275" r:id="rId10"/>
    <p:sldId id="276" r:id="rId11"/>
    <p:sldId id="278" r:id="rId12"/>
    <p:sldId id="280" r:id="rId13"/>
    <p:sldId id="282" r:id="rId14"/>
    <p:sldId id="284" r:id="rId15"/>
    <p:sldId id="286" r:id="rId16"/>
    <p:sldId id="288" r:id="rId17"/>
    <p:sldId id="290" r:id="rId18"/>
    <p:sldId id="292" r:id="rId19"/>
    <p:sldId id="294" r:id="rId20"/>
    <p:sldId id="296" r:id="rId21"/>
    <p:sldId id="298" r:id="rId22"/>
    <p:sldId id="300" r:id="rId23"/>
    <p:sldId id="302" r:id="rId24"/>
    <p:sldId id="304" r:id="rId25"/>
    <p:sldId id="306" r:id="rId26"/>
    <p:sldId id="313" r:id="rId27"/>
    <p:sldId id="315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оглавления" id="{6FA16AF3-80AF-430F-8CB0-662117E49038}">
          <p14:sldIdLst/>
        </p14:section>
        <p14:section name="Раздел 1" id="{4D02C900-5CBB-4629-818A-404C09EDBB5D}">
          <p14:sldIdLst>
            <p14:sldId id="262"/>
            <p14:sldId id="259"/>
            <p14:sldId id="260"/>
            <p14:sldId id="263"/>
            <p14:sldId id="264"/>
            <p14:sldId id="271"/>
            <p14:sldId id="272"/>
            <p14:sldId id="275"/>
            <p14:sldId id="276"/>
            <p14:sldId id="278"/>
            <p14:sldId id="280"/>
            <p14:sldId id="282"/>
            <p14:sldId id="284"/>
            <p14:sldId id="286"/>
            <p14:sldId id="288"/>
            <p14:sldId id="290"/>
            <p14:sldId id="292"/>
            <p14:sldId id="294"/>
            <p14:sldId id="296"/>
            <p14:sldId id="298"/>
            <p14:sldId id="300"/>
            <p14:sldId id="302"/>
            <p14:sldId id="304"/>
            <p14:sldId id="306"/>
            <p14:sldId id="313"/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015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CD16EE-690D-4156-8CD7-527FBA5AE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CF93412-5888-4EF4-A063-DE03E65B9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73E8146-BD9A-4C16-AB7D-9C0ECEDE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FC2D36-F019-4064-BE20-47BDCF956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2D9FD23-CA20-4D21-9C2B-C9626A9A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042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EE5EE9-C00D-469B-9CAD-B20AB5E6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F3B2443-C633-4CFC-A8CF-EDF5AE99A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689B698-A7F6-43B8-827B-793031DC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68AA845-8B42-4A53-8DE9-A2CC7838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B0A6CE7-A035-4B48-BFD7-3B1270B8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37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0955408-0F56-436E-9CAE-9686F0E5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C346BF6-96FF-4D1A-AB16-903369BD7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58F62F-E919-44A8-9BA6-C84FE13A0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6E05FD5-8D3E-49B1-A921-F9424008A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BFB584-4A33-4A80-BA4E-1602F601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105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763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39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5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279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980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989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C1D17E-95B4-4075-B23C-A31489CD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C5B493-76B5-4B64-B09F-A3036A64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2360364-0826-4854-878E-8A6059ECC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21B6B2-EA6C-4473-8E09-0EA4F991D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2745E4C-340D-4475-9A22-41935AC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984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5958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24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41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2BDB72-3FE5-4F14-A2D3-82EB42F63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502EB91-5572-4DC1-9D11-EEFE364CE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95B28AD-7CF1-4615-95B1-93122308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4B72340-5832-4976-9D5E-E522C47E1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73B63D-5D46-490D-912D-AA19FAA3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93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D97E92-7494-4021-BE50-AC561EB9C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C62AE29-07D1-432D-9BAB-D75E1E605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B9CF91F-3329-40AD-A40F-356EF1E59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9A4B274-5455-458B-98BF-C314A215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9A64A6F-C804-4BBC-A93B-D5F1C5141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B417F58-8737-4D3E-B704-A7077BA3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7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08F7B9-9CC8-4C12-A1DD-EEC17FD4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24C3FE1-A284-4ECD-AD15-B73A73D77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F060EEE-4A8C-4BD7-BFB0-C6F81C4F9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DD16595-ECEE-4B49-9EE2-2955D2421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11E6437-30CB-49E3-80EC-57E70C8D9D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F44CCCC-D27B-4895-841F-B64EEA02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79F7201-D752-41A6-AF39-F988F3D7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F06281E-0245-4FAA-B759-23994BF4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604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46792C-7D6F-4DA0-8235-DBC74C52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E92E309-4935-457D-94D9-61C1EFAD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D34017C-B37A-4CA6-80A5-1707C6FF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9D0D6C6A-8059-4A0B-AEFB-64A0F1088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11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3189213-BF68-445B-8C08-24B2405A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A075E18-AC44-45E9-B392-CFE873534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C5E495C-8D98-4E98-AD07-88769D66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25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7729711-5CEC-4A94-AE4A-F7B22D573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BA53E7-3D69-4A57-9D7D-A0775832D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2A20903-D912-4D03-BDC9-61F6DEBB4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3F5F5F-2AFA-4B18-B9B0-45E7C8B1F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1BA3233-A92D-4DA1-8219-0C7B290F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1614C24-25BA-4B6C-84C1-AF0918A1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64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E927D1-1BFA-4C71-8C23-643B5991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A743B2E-A1F3-484A-863E-D54F2FEE95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70E6BFD-4DEC-4351-BBF2-776DC88CD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C8311EC-31C5-44FD-8EC6-A40134A04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B2744D4-9973-4AED-9477-AAB154A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B5B0B90-B78A-4CDD-B648-236F648F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8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E06DD9-36DB-4300-916A-D1525DCA2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24DB72B-A190-408B-AB8D-4CA4715C48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0C2C27-E99D-4AC3-886A-82DE695DA9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178ED-0E2B-4EE6-ABA3-15F961D57706}" type="datetimeFigureOut">
              <a:rPr lang="ru-RU" smtClean="0"/>
              <a:t>21.03.2025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F9A3C9-D22D-42A1-A5A3-4CAA8514D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0012B96-02B3-455D-A09C-3CA87644AC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1591E-71B8-4275-A281-479C9C18B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7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81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2F4B8ACC-6042-43E4-9C18-EF07E94F130A}"/>
                  </a:ext>
                </a:extLst>
              </p:cNvPr>
              <p:cNvSpPr txBox="1"/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Министерство образования и науки Республики Башкортостан</m:t>
                      </m:r>
                    </m:oMath>
                  </m:oMathPara>
                </a14:m>
                <a:endParaRPr lang="ru-RU" b="0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ГБПОУ Уфимский многопрофильный профессиональный колледж </m:t>
                      </m:r>
                    </m:oMath>
                  </m:oMathPara>
                </a14:m>
                <a:endParaRPr lang="ru-RU" i="1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Центр непрерывного повышения профессионального мастерства педагогических работников </m:t>
                      </m:r>
                    </m:oMath>
                  </m:oMathPara>
                </a14:m>
                <a:endParaRPr lang="ru-RU" b="0" dirty="0">
                  <a:solidFill>
                    <a:schemeClr val="accent1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endParaRPr lang="ru-RU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F4B8ACC-6042-43E4-9C18-EF07E94F13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665" y="72863"/>
                <a:ext cx="10748866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BC600CD-FDBF-4D87-8557-CEB1377DF101}"/>
              </a:ext>
            </a:extLst>
          </p:cNvPr>
          <p:cNvSpPr txBox="1"/>
          <p:nvPr/>
        </p:nvSpPr>
        <p:spPr>
          <a:xfrm>
            <a:off x="838201" y="1869880"/>
            <a:ext cx="94956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Основные аспекты построения графиков функции в заданиях второй части ОГЭ </a:t>
            </a:r>
          </a:p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по математике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7249E44-1583-4A44-A313-F0FEBFD22BC6}"/>
              </a:ext>
            </a:extLst>
          </p:cNvPr>
          <p:cNvSpPr txBox="1"/>
          <p:nvPr/>
        </p:nvSpPr>
        <p:spPr>
          <a:xfrm>
            <a:off x="5495026" y="4796639"/>
            <a:ext cx="6072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accent1">
                    <a:lumMod val="50000"/>
                  </a:schemeClr>
                </a:solidFill>
              </a:rPr>
              <a:t>Салемгареева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Г.А.,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</a:rPr>
              <a:t>член РМА РБ, учитель математики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МОБУ Гимназия с. Кушнаренково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132" y="997009"/>
            <a:ext cx="2172768" cy="99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6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xfrm>
            <a:off x="2057400" y="914400"/>
            <a:ext cx="2133600" cy="533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/>
              <a:t> способ:</a:t>
            </a:r>
            <a:endParaRPr lang="ru-RU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7772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Строим график у=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≥ 0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dirty="0"/>
              <a:t>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Достраиваем его левую часть для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симметрично  относительно оси ординат.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715000" y="3276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3048000" y="52578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5638800" y="5410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56388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59436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V="1">
            <a:off x="5715000" y="3352800"/>
            <a:ext cx="1447800" cy="2286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54864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 flipV="1">
            <a:off x="4343400" y="3429000"/>
            <a:ext cx="1371600" cy="2209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5334000" y="5562601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-2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8229600" y="51054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715000" y="31242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5486400" y="4953000"/>
            <a:ext cx="228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70623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7" grpId="0" animBg="1"/>
      <p:bldP spid="36878" grpId="0"/>
      <p:bldP spid="36879" grpId="0"/>
      <p:bldP spid="36880" grpId="0"/>
      <p:bldP spid="3688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3.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132856"/>
            <a:ext cx="2133600" cy="50405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/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511824" y="1124744"/>
          <a:ext cx="388620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Формула" r:id="rId3" imgW="965160" imgH="253800" progId="Equation.3">
                  <p:embed/>
                </p:oleObj>
              </mc:Choice>
              <mc:Fallback>
                <p:oleObj name="Формула" r:id="rId3" imgW="9651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824" y="1124744"/>
                        <a:ext cx="388620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2524101" y="2924945"/>
          <a:ext cx="7385021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5" imgW="2197080" imgH="507960" progId="Equation.3">
                  <p:embed/>
                </p:oleObj>
              </mc:Choice>
              <mc:Fallback>
                <p:oleObj name="Формула" r:id="rId5" imgW="21970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01" y="2924945"/>
                        <a:ext cx="7385021" cy="13681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4828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2" name="Freeform 30"/>
          <p:cNvSpPr>
            <a:spLocks/>
          </p:cNvSpPr>
          <p:nvPr/>
        </p:nvSpPr>
        <p:spPr bwMode="auto">
          <a:xfrm flipH="1">
            <a:off x="4419600" y="3352800"/>
            <a:ext cx="1447800" cy="25146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288" y="1536"/>
              </a:cxn>
              <a:cxn ang="0">
                <a:pos x="528" y="1392"/>
              </a:cxn>
              <a:cxn ang="0">
                <a:pos x="912" y="0"/>
              </a:cxn>
            </a:cxnLst>
            <a:rect l="0" t="0" r="r" b="b"/>
            <a:pathLst>
              <a:path w="912" h="1648">
                <a:moveTo>
                  <a:pt x="0" y="960"/>
                </a:moveTo>
                <a:cubicBezTo>
                  <a:pt x="100" y="1212"/>
                  <a:pt x="200" y="1464"/>
                  <a:pt x="288" y="1536"/>
                </a:cubicBezTo>
                <a:cubicBezTo>
                  <a:pt x="376" y="1608"/>
                  <a:pt x="424" y="1648"/>
                  <a:pt x="528" y="1392"/>
                </a:cubicBezTo>
                <a:cubicBezTo>
                  <a:pt x="632" y="1136"/>
                  <a:pt x="772" y="568"/>
                  <a:pt x="912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41" name="Freeform 29"/>
          <p:cNvSpPr>
            <a:spLocks/>
          </p:cNvSpPr>
          <p:nvPr/>
        </p:nvSpPr>
        <p:spPr bwMode="auto">
          <a:xfrm>
            <a:off x="5867400" y="3352800"/>
            <a:ext cx="1447800" cy="25146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288" y="1536"/>
              </a:cxn>
              <a:cxn ang="0">
                <a:pos x="528" y="1392"/>
              </a:cxn>
              <a:cxn ang="0">
                <a:pos x="912" y="0"/>
              </a:cxn>
            </a:cxnLst>
            <a:rect l="0" t="0" r="r" b="b"/>
            <a:pathLst>
              <a:path w="912" h="1648">
                <a:moveTo>
                  <a:pt x="0" y="960"/>
                </a:moveTo>
                <a:cubicBezTo>
                  <a:pt x="100" y="1212"/>
                  <a:pt x="200" y="1464"/>
                  <a:pt x="288" y="1536"/>
                </a:cubicBezTo>
                <a:cubicBezTo>
                  <a:pt x="376" y="1608"/>
                  <a:pt x="424" y="1648"/>
                  <a:pt x="528" y="1392"/>
                </a:cubicBezTo>
                <a:cubicBezTo>
                  <a:pt x="632" y="1136"/>
                  <a:pt x="772" y="568"/>
                  <a:pt x="912" y="0"/>
                </a:cubicBezTo>
              </a:path>
            </a:pathLst>
          </a:custGeom>
          <a:noFill/>
          <a:ln w="28575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idx="1"/>
          </p:nvPr>
        </p:nvSpPr>
        <p:spPr>
          <a:xfrm>
            <a:off x="2362200" y="762000"/>
            <a:ext cx="2133600" cy="533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способ: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905000" y="1524000"/>
            <a:ext cx="84582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Строим график функции у=х</a:t>
            </a:r>
            <a:r>
              <a:rPr lang="ru-RU" sz="26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х+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≥ 0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Достраиваем полученную часть графика симметрично оси ординат   для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0: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5867400" y="3124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3352800" y="5638800"/>
            <a:ext cx="495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5791200" y="579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>
            <a:off x="5791200" y="6096000"/>
            <a:ext cx="152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6248400" y="55626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6629400" y="55626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5791200" y="4876800"/>
            <a:ext cx="152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5486400" y="55626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>
            <a:off x="5105400" y="5562600"/>
            <a:ext cx="0" cy="1524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>
            <a:off x="5791200" y="5257800"/>
            <a:ext cx="1524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5486400" y="5715001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0,25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4876800" y="57150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-2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257800" y="57150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-1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5943600" y="60198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-1</a:t>
            </a: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6553200" y="57150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2</a:t>
            </a: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6096000" y="57150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1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5943600" y="47244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2</a:t>
            </a:r>
          </a:p>
        </p:txBody>
      </p:sp>
      <p:sp>
        <p:nvSpPr>
          <p:cNvPr id="38935" name="Text Box 23"/>
          <p:cNvSpPr txBox="1">
            <a:spLocks noChangeArrowheads="1"/>
          </p:cNvSpPr>
          <p:nvPr/>
        </p:nvSpPr>
        <p:spPr bwMode="auto">
          <a:xfrm>
            <a:off x="5943600" y="51054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1</a:t>
            </a: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8305800" y="54864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8944" name="Text Box 32"/>
          <p:cNvSpPr txBox="1">
            <a:spLocks noChangeArrowheads="1"/>
          </p:cNvSpPr>
          <p:nvPr/>
        </p:nvSpPr>
        <p:spPr bwMode="auto">
          <a:xfrm>
            <a:off x="6019800" y="29718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</a:t>
            </a:r>
          </a:p>
        </p:txBody>
      </p:sp>
    </p:spTree>
    <p:extLst>
      <p:ext uri="{BB962C8B-B14F-4D97-AF65-F5344CB8AC3E}">
        <p14:creationId xmlns:p14="http://schemas.microsoft.com/office/powerpoint/2010/main" val="1099636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2" grpId="0" animBg="1"/>
      <p:bldP spid="38941" grpId="0" animBg="1"/>
      <p:bldP spid="38918" grpId="0" animBg="1"/>
      <p:bldP spid="38919" grpId="0" animBg="1"/>
      <p:bldP spid="38920" grpId="0" animBg="1"/>
      <p:bldP spid="38921" grpId="0" animBg="1"/>
      <p:bldP spid="38922" grpId="0" animBg="1"/>
      <p:bldP spid="38923" grpId="0" animBg="1"/>
      <p:bldP spid="38924" grpId="0" animBg="1"/>
      <p:bldP spid="38925" grpId="0" animBg="1"/>
      <p:bldP spid="38926" grpId="0" animBg="1"/>
      <p:bldP spid="38927" grpId="0" animBg="1"/>
      <p:bldP spid="38928" grpId="0"/>
      <p:bldP spid="38929" grpId="0"/>
      <p:bldP spid="38930" grpId="0"/>
      <p:bldP spid="38931" grpId="0"/>
      <p:bldP spid="38932" grpId="0"/>
      <p:bldP spid="38933" grpId="0"/>
      <p:bldP spid="38934" grpId="0"/>
      <p:bldP spid="38935" grpId="0"/>
      <p:bldP spid="38943" grpId="0"/>
      <p:bldP spid="389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229600" cy="90033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Построение графика функции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2708920"/>
            <a:ext cx="1882552" cy="576064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</a:t>
            </a:r>
            <a:r>
              <a:rPr lang="ru-RU" dirty="0"/>
              <a:t>.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143672" y="1412776"/>
          <a:ext cx="4655914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Формула" r:id="rId3" imgW="647640" imgH="253800" progId="Equation.3">
                  <p:embed/>
                </p:oleObj>
              </mc:Choice>
              <mc:Fallback>
                <p:oleObj name="Формула" r:id="rId3" imgW="647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672" y="1412776"/>
                        <a:ext cx="4655914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3359696" y="3356992"/>
          <a:ext cx="5638800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Формула" r:id="rId5" imgW="2057400" imgH="457200" progId="Equation.3">
                  <p:embed/>
                </p:oleObj>
              </mc:Choice>
              <mc:Fallback>
                <p:oleObj name="Формула" r:id="rId5" imgW="2057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696" y="3356992"/>
                        <a:ext cx="5638800" cy="12241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1984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8720"/>
            <a:ext cx="2057400" cy="72008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919536" y="1988840"/>
            <a:ext cx="8367464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1. Строим график функции у =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2. Сохраняем  ту часть графика у =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, которая расположена   выше  оси  абсцисс.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3. Часть графика, лежащую  ниже  оси  абсцисс,   отображаем симметрично относительно оси абсцисс.</a:t>
            </a:r>
            <a:endParaRPr lang="ru-RU" sz="2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169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6342856" cy="836712"/>
          </a:xfrm>
        </p:spPr>
        <p:txBody>
          <a:bodyPr>
            <a:normAutofit/>
          </a:bodyPr>
          <a:lstStyle/>
          <a:p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4511824" y="332656"/>
          <a:ext cx="410445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Формула" r:id="rId3" imgW="685800" imgH="279360" progId="Equation.3">
                  <p:embed/>
                </p:oleObj>
              </mc:Choice>
              <mc:Fallback>
                <p:oleObj name="Формула" r:id="rId3" imgW="685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824" y="332656"/>
                        <a:ext cx="4104456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524000" y="1412776"/>
            <a:ext cx="9144000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Строим график функции у = х</a:t>
            </a:r>
            <a:r>
              <a:rPr lang="ru-RU" sz="26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400" dirty="0"/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/>
              <a:t>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Отобразим  часть графика,  расположенного   ниже  оси абсцисс,  симметрично относительно неё.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5943600" y="2743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3886200" y="47244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6096000" y="2780928"/>
            <a:ext cx="288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у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8305800" y="45720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943600" y="4495801"/>
            <a:ext cx="22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0</a:t>
            </a: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63246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67056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55626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5181600" y="4648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5867400" y="4343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5867400" y="4038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5867400" y="3733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58674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156326" y="3276600"/>
            <a:ext cx="3968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4</a:t>
            </a: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5867400" y="50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58674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58674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5867400" y="594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6248400" y="4876800"/>
            <a:ext cx="30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3200" y="4876800"/>
            <a:ext cx="30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5334000" y="4800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-1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4953000" y="48006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-2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6019800" y="57912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/>
              <a:t>-4</a:t>
            </a:r>
          </a:p>
        </p:txBody>
      </p:sp>
      <p:sp>
        <p:nvSpPr>
          <p:cNvPr id="42019" name="Freeform 35"/>
          <p:cNvSpPr>
            <a:spLocks/>
          </p:cNvSpPr>
          <p:nvPr/>
        </p:nvSpPr>
        <p:spPr bwMode="auto">
          <a:xfrm>
            <a:off x="5181600" y="4648200"/>
            <a:ext cx="1524000" cy="13716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88" y="768"/>
              </a:cxn>
              <a:cxn ang="0">
                <a:pos x="720" y="768"/>
              </a:cxn>
              <a:cxn ang="0">
                <a:pos x="960" y="0"/>
              </a:cxn>
            </a:cxnLst>
            <a:rect l="0" t="0" r="r" b="b"/>
            <a:pathLst>
              <a:path w="960" h="896">
                <a:moveTo>
                  <a:pt x="0" y="48"/>
                </a:moveTo>
                <a:cubicBezTo>
                  <a:pt x="84" y="348"/>
                  <a:pt x="168" y="648"/>
                  <a:pt x="288" y="768"/>
                </a:cubicBezTo>
                <a:cubicBezTo>
                  <a:pt x="408" y="888"/>
                  <a:pt x="608" y="896"/>
                  <a:pt x="720" y="768"/>
                </a:cubicBezTo>
                <a:cubicBezTo>
                  <a:pt x="832" y="640"/>
                  <a:pt x="920" y="120"/>
                  <a:pt x="960" y="0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21" name="Freeform 37"/>
          <p:cNvSpPr>
            <a:spLocks/>
          </p:cNvSpPr>
          <p:nvPr/>
        </p:nvSpPr>
        <p:spPr bwMode="auto">
          <a:xfrm>
            <a:off x="4800600" y="3200400"/>
            <a:ext cx="381000" cy="1524000"/>
          </a:xfrm>
          <a:custGeom>
            <a:avLst/>
            <a:gdLst/>
            <a:ahLst/>
            <a:cxnLst>
              <a:cxn ang="0">
                <a:pos x="240" y="960"/>
              </a:cxn>
              <a:cxn ang="0">
                <a:pos x="0" y="0"/>
              </a:cxn>
            </a:cxnLst>
            <a:rect l="0" t="0" r="r" b="b"/>
            <a:pathLst>
              <a:path w="240" h="960">
                <a:moveTo>
                  <a:pt x="240" y="960"/>
                </a:moveTo>
                <a:cubicBezTo>
                  <a:pt x="140" y="564"/>
                  <a:pt x="40" y="168"/>
                  <a:pt x="0" y="0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22" name="Freeform 38"/>
          <p:cNvSpPr>
            <a:spLocks/>
          </p:cNvSpPr>
          <p:nvPr/>
        </p:nvSpPr>
        <p:spPr bwMode="auto">
          <a:xfrm rot="21370680" flipH="1">
            <a:off x="6629400" y="3200400"/>
            <a:ext cx="381000" cy="1524000"/>
          </a:xfrm>
          <a:custGeom>
            <a:avLst/>
            <a:gdLst/>
            <a:ahLst/>
            <a:cxnLst>
              <a:cxn ang="0">
                <a:pos x="240" y="960"/>
              </a:cxn>
              <a:cxn ang="0">
                <a:pos x="0" y="0"/>
              </a:cxn>
            </a:cxnLst>
            <a:rect l="0" t="0" r="r" b="b"/>
            <a:pathLst>
              <a:path w="240" h="960">
                <a:moveTo>
                  <a:pt x="240" y="960"/>
                </a:moveTo>
                <a:cubicBezTo>
                  <a:pt x="140" y="564"/>
                  <a:pt x="40" y="168"/>
                  <a:pt x="0" y="0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23" name="Freeform 39"/>
          <p:cNvSpPr>
            <a:spLocks/>
          </p:cNvSpPr>
          <p:nvPr/>
        </p:nvSpPr>
        <p:spPr bwMode="auto">
          <a:xfrm flipV="1">
            <a:off x="5159896" y="3356992"/>
            <a:ext cx="1524000" cy="1443608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288" y="768"/>
              </a:cxn>
              <a:cxn ang="0">
                <a:pos x="720" y="768"/>
              </a:cxn>
              <a:cxn ang="0">
                <a:pos x="960" y="0"/>
              </a:cxn>
            </a:cxnLst>
            <a:rect l="0" t="0" r="r" b="b"/>
            <a:pathLst>
              <a:path w="960" h="896">
                <a:moveTo>
                  <a:pt x="0" y="48"/>
                </a:moveTo>
                <a:cubicBezTo>
                  <a:pt x="84" y="348"/>
                  <a:pt x="168" y="648"/>
                  <a:pt x="288" y="768"/>
                </a:cubicBezTo>
                <a:cubicBezTo>
                  <a:pt x="408" y="888"/>
                  <a:pt x="608" y="896"/>
                  <a:pt x="720" y="768"/>
                </a:cubicBezTo>
                <a:cubicBezTo>
                  <a:pt x="832" y="640"/>
                  <a:pt x="920" y="120"/>
                  <a:pt x="960" y="0"/>
                </a:cubicBez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995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2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0" grpId="0" animBg="1"/>
      <p:bldP spid="41991" grpId="0" animBg="1"/>
      <p:bldP spid="41992" grpId="0"/>
      <p:bldP spid="41993" grpId="0"/>
      <p:bldP spid="41994" grpId="0"/>
      <p:bldP spid="41995" grpId="0" animBg="1"/>
      <p:bldP spid="41996" grpId="0" animBg="1"/>
      <p:bldP spid="41997" grpId="0" animBg="1"/>
      <p:bldP spid="41998" grpId="0" animBg="1"/>
      <p:bldP spid="41999" grpId="0" animBg="1"/>
      <p:bldP spid="42000" grpId="0" animBg="1"/>
      <p:bldP spid="42001" grpId="0" animBg="1"/>
      <p:bldP spid="42002" grpId="0" animBg="1"/>
      <p:bldP spid="42003" grpId="0"/>
      <p:bldP spid="42004" grpId="0" animBg="1"/>
      <p:bldP spid="42005" grpId="0" animBg="1"/>
      <p:bldP spid="42006" grpId="0" animBg="1"/>
      <p:bldP spid="42007" grpId="0" animBg="1"/>
      <p:bldP spid="42010" grpId="0"/>
      <p:bldP spid="42011" grpId="0"/>
      <p:bldP spid="42012" grpId="0"/>
      <p:bldP spid="42013" grpId="0"/>
      <p:bldP spid="42014" grpId="0"/>
      <p:bldP spid="42019" grpId="0" animBg="1"/>
      <p:bldP spid="42019" grpId="1" animBg="1"/>
      <p:bldP spid="42021" grpId="0" animBg="1"/>
      <p:bldP spid="42022" grpId="0" animBg="1"/>
      <p:bldP spid="420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99656" y="-387424"/>
            <a:ext cx="7668344" cy="2088232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5400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функции</a:t>
            </a:r>
            <a:endParaRPr lang="ru-RU" sz="54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4007768" y="2636913"/>
          <a:ext cx="4191000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Формула" r:id="rId3" imgW="647640" imgH="279360" progId="Equation.3">
                  <p:embed/>
                </p:oleObj>
              </mc:Choice>
              <mc:Fallback>
                <p:oleObj name="Формула" r:id="rId3" imgW="6476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8" y="2636913"/>
                        <a:ext cx="4191000" cy="180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461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6064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Алгоритм построения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/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Строим график функции </a:t>
            </a:r>
          </a:p>
          <a:p>
            <a:pPr marL="609600" indent="-60960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     для 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≥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marL="609600" indent="-60960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dirty="0">
                <a:solidFill>
                  <a:srgbClr val="00B050"/>
                </a:solidFill>
                <a:cs typeface="Arial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Отображаем полученную часть графика симметрично относительно оси ординат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Отображаем симметрично относительно оси абсцисс часть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графика,  расположенного  ниже оси абсцисс.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6240017" y="1916832"/>
          <a:ext cx="197426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Формула" r:id="rId3" imgW="571320" imgH="215640" progId="Equation.3">
                  <p:embed/>
                </p:oleObj>
              </mc:Choice>
              <mc:Fallback>
                <p:oleObj name="Формула" r:id="rId3" imgW="5713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0017" y="1916832"/>
                        <a:ext cx="1974261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2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42" name="Freeform 38"/>
          <p:cNvSpPr>
            <a:spLocks/>
          </p:cNvSpPr>
          <p:nvPr/>
        </p:nvSpPr>
        <p:spPr bwMode="auto">
          <a:xfrm>
            <a:off x="5943600" y="3886200"/>
            <a:ext cx="457200" cy="1066800"/>
          </a:xfrm>
          <a:custGeom>
            <a:avLst/>
            <a:gdLst/>
            <a:ahLst/>
            <a:cxnLst>
              <a:cxn ang="0">
                <a:pos x="0" y="1872"/>
              </a:cxn>
              <a:cxn ang="0">
                <a:pos x="288" y="1200"/>
              </a:cxn>
              <a:cxn ang="0">
                <a:pos x="576" y="0"/>
              </a:cxn>
            </a:cxnLst>
            <a:rect l="0" t="0" r="r" b="b"/>
            <a:pathLst>
              <a:path w="576" h="1872">
                <a:moveTo>
                  <a:pt x="0" y="1872"/>
                </a:moveTo>
                <a:cubicBezTo>
                  <a:pt x="96" y="1692"/>
                  <a:pt x="192" y="1512"/>
                  <a:pt x="288" y="1200"/>
                </a:cubicBezTo>
                <a:cubicBezTo>
                  <a:pt x="384" y="888"/>
                  <a:pt x="528" y="192"/>
                  <a:pt x="576" y="0"/>
                </a:cubicBezTo>
              </a:path>
            </a:pathLst>
          </a:custGeom>
          <a:noFill/>
          <a:ln w="57150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7157" name="Freeform 53"/>
          <p:cNvSpPr>
            <a:spLocks/>
          </p:cNvSpPr>
          <p:nvPr/>
        </p:nvSpPr>
        <p:spPr bwMode="auto">
          <a:xfrm>
            <a:off x="5943600" y="3886200"/>
            <a:ext cx="457200" cy="1066800"/>
          </a:xfrm>
          <a:custGeom>
            <a:avLst/>
            <a:gdLst/>
            <a:ahLst/>
            <a:cxnLst>
              <a:cxn ang="0">
                <a:pos x="0" y="1872"/>
              </a:cxn>
              <a:cxn ang="0">
                <a:pos x="288" y="1200"/>
              </a:cxn>
              <a:cxn ang="0">
                <a:pos x="576" y="0"/>
              </a:cxn>
            </a:cxnLst>
            <a:rect l="0" t="0" r="r" b="b"/>
            <a:pathLst>
              <a:path w="576" h="1872">
                <a:moveTo>
                  <a:pt x="0" y="1872"/>
                </a:moveTo>
                <a:cubicBezTo>
                  <a:pt x="96" y="1692"/>
                  <a:pt x="192" y="1512"/>
                  <a:pt x="288" y="1200"/>
                </a:cubicBezTo>
                <a:cubicBezTo>
                  <a:pt x="384" y="888"/>
                  <a:pt x="528" y="192"/>
                  <a:pt x="576" y="0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7158" name="Freeform 54"/>
          <p:cNvSpPr>
            <a:spLocks/>
          </p:cNvSpPr>
          <p:nvPr/>
        </p:nvSpPr>
        <p:spPr bwMode="auto">
          <a:xfrm flipH="1">
            <a:off x="6400800" y="1905000"/>
            <a:ext cx="457200" cy="1981200"/>
          </a:xfrm>
          <a:custGeom>
            <a:avLst/>
            <a:gdLst/>
            <a:ahLst/>
            <a:cxnLst>
              <a:cxn ang="0">
                <a:pos x="288" y="1248"/>
              </a:cxn>
              <a:cxn ang="0">
                <a:pos x="192" y="864"/>
              </a:cxn>
              <a:cxn ang="0">
                <a:pos x="0" y="0"/>
              </a:cxn>
            </a:cxnLst>
            <a:rect l="0" t="0" r="r" b="b"/>
            <a:pathLst>
              <a:path w="288" h="1248">
                <a:moveTo>
                  <a:pt x="288" y="1248"/>
                </a:moveTo>
                <a:cubicBezTo>
                  <a:pt x="264" y="1160"/>
                  <a:pt x="240" y="1072"/>
                  <a:pt x="192" y="864"/>
                </a:cubicBezTo>
                <a:cubicBezTo>
                  <a:pt x="144" y="656"/>
                  <a:pt x="32" y="144"/>
                  <a:pt x="0" y="0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2286000" cy="762000"/>
          </a:xfrm>
        </p:spPr>
        <p:txBody>
          <a:bodyPr>
            <a:normAutofit/>
          </a:bodyPr>
          <a:lstStyle/>
          <a:p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4000" dirty="0"/>
              <a:t> </a:t>
            </a:r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4114800" y="548680"/>
          <a:ext cx="4285456" cy="648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Формула" r:id="rId3" imgW="1015920" imgH="279360" progId="Equation.3">
                  <p:embed/>
                </p:oleObj>
              </mc:Choice>
              <mc:Fallback>
                <p:oleObj name="Формула" r:id="rId3" imgW="10159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548680"/>
                        <a:ext cx="4285456" cy="6480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5943600" y="14478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2971800" y="3886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6019800" y="12954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у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8839200" y="37338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err="1"/>
              <a:t>х</a:t>
            </a:r>
            <a:endParaRPr lang="ru-RU" dirty="0"/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5735960" y="3717033"/>
            <a:ext cx="228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0</a:t>
            </a: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64008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54864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5867400" y="3505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5867400" y="4191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>
            <a:off x="5867400" y="3124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58674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58674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5867400" y="4953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58674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6248400" y="4038601"/>
            <a:ext cx="228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1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5334000" y="4038601"/>
            <a:ext cx="304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-1</a:t>
            </a: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6096000" y="2667001"/>
            <a:ext cx="228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3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6096000" y="4876801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-3</a:t>
            </a: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6019800" y="5257801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-4</a:t>
            </a:r>
          </a:p>
        </p:txBody>
      </p:sp>
      <p:sp>
        <p:nvSpPr>
          <p:cNvPr id="47128" name="Line 24"/>
          <p:cNvSpPr>
            <a:spLocks noChangeShapeType="1"/>
          </p:cNvSpPr>
          <p:nvPr/>
        </p:nvSpPr>
        <p:spPr bwMode="auto">
          <a:xfrm>
            <a:off x="50292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45720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68580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7315200" y="3810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32" name="Text Box 28"/>
          <p:cNvSpPr txBox="1">
            <a:spLocks noChangeArrowheads="1"/>
          </p:cNvSpPr>
          <p:nvPr/>
        </p:nvSpPr>
        <p:spPr bwMode="auto">
          <a:xfrm>
            <a:off x="4419600" y="4038601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-3</a:t>
            </a:r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7162800" y="4038601"/>
            <a:ext cx="3810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800"/>
              <a:t>3</a:t>
            </a:r>
          </a:p>
        </p:txBody>
      </p:sp>
      <p:sp>
        <p:nvSpPr>
          <p:cNvPr id="47140" name="Freeform 36"/>
          <p:cNvSpPr>
            <a:spLocks/>
          </p:cNvSpPr>
          <p:nvPr/>
        </p:nvSpPr>
        <p:spPr bwMode="auto">
          <a:xfrm>
            <a:off x="5943600" y="1981200"/>
            <a:ext cx="1828800" cy="3441700"/>
          </a:xfrm>
          <a:custGeom>
            <a:avLst/>
            <a:gdLst/>
            <a:ahLst/>
            <a:cxnLst>
              <a:cxn ang="0">
                <a:pos x="0" y="1872"/>
              </a:cxn>
              <a:cxn ang="0">
                <a:pos x="192" y="2112"/>
              </a:cxn>
              <a:cxn ang="0">
                <a:pos x="432" y="2016"/>
              </a:cxn>
              <a:cxn ang="0">
                <a:pos x="864" y="1200"/>
              </a:cxn>
              <a:cxn ang="0">
                <a:pos x="1152" y="0"/>
              </a:cxn>
            </a:cxnLst>
            <a:rect l="0" t="0" r="r" b="b"/>
            <a:pathLst>
              <a:path w="1152" h="2168">
                <a:moveTo>
                  <a:pt x="0" y="1872"/>
                </a:moveTo>
                <a:cubicBezTo>
                  <a:pt x="60" y="1980"/>
                  <a:pt x="120" y="2088"/>
                  <a:pt x="192" y="2112"/>
                </a:cubicBezTo>
                <a:cubicBezTo>
                  <a:pt x="264" y="2136"/>
                  <a:pt x="320" y="2168"/>
                  <a:pt x="432" y="2016"/>
                </a:cubicBezTo>
                <a:cubicBezTo>
                  <a:pt x="544" y="1864"/>
                  <a:pt x="744" y="1536"/>
                  <a:pt x="864" y="1200"/>
                </a:cubicBezTo>
                <a:cubicBezTo>
                  <a:pt x="984" y="864"/>
                  <a:pt x="1104" y="200"/>
                  <a:pt x="1152" y="0"/>
                </a:cubicBezTo>
              </a:path>
            </a:pathLst>
          </a:custGeom>
          <a:noFill/>
          <a:ln w="57150" cmpd="sng">
            <a:solidFill>
              <a:schemeClr val="accent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41" name="Freeform 37"/>
          <p:cNvSpPr>
            <a:spLocks/>
          </p:cNvSpPr>
          <p:nvPr/>
        </p:nvSpPr>
        <p:spPr bwMode="auto">
          <a:xfrm flipH="1">
            <a:off x="4114800" y="1981200"/>
            <a:ext cx="1828800" cy="3441700"/>
          </a:xfrm>
          <a:custGeom>
            <a:avLst/>
            <a:gdLst/>
            <a:ahLst/>
            <a:cxnLst>
              <a:cxn ang="0">
                <a:pos x="0" y="1872"/>
              </a:cxn>
              <a:cxn ang="0">
                <a:pos x="192" y="2112"/>
              </a:cxn>
              <a:cxn ang="0">
                <a:pos x="432" y="2016"/>
              </a:cxn>
              <a:cxn ang="0">
                <a:pos x="864" y="1200"/>
              </a:cxn>
              <a:cxn ang="0">
                <a:pos x="1152" y="0"/>
              </a:cxn>
            </a:cxnLst>
            <a:rect l="0" t="0" r="r" b="b"/>
            <a:pathLst>
              <a:path w="1152" h="2168">
                <a:moveTo>
                  <a:pt x="0" y="1872"/>
                </a:moveTo>
                <a:cubicBezTo>
                  <a:pt x="60" y="1980"/>
                  <a:pt x="120" y="2088"/>
                  <a:pt x="192" y="2112"/>
                </a:cubicBezTo>
                <a:cubicBezTo>
                  <a:pt x="264" y="2136"/>
                  <a:pt x="320" y="2168"/>
                  <a:pt x="432" y="2016"/>
                </a:cubicBezTo>
                <a:cubicBezTo>
                  <a:pt x="544" y="1864"/>
                  <a:pt x="744" y="1536"/>
                  <a:pt x="864" y="1200"/>
                </a:cubicBezTo>
                <a:cubicBezTo>
                  <a:pt x="984" y="864"/>
                  <a:pt x="1104" y="200"/>
                  <a:pt x="1152" y="0"/>
                </a:cubicBezTo>
              </a:path>
            </a:pathLst>
          </a:custGeom>
          <a:noFill/>
          <a:ln w="57150" cmpd="sng">
            <a:solidFill>
              <a:srgbClr val="3333FF"/>
            </a:solidFill>
            <a:prstDash val="sys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43" name="Freeform 39"/>
          <p:cNvSpPr>
            <a:spLocks/>
          </p:cNvSpPr>
          <p:nvPr/>
        </p:nvSpPr>
        <p:spPr bwMode="auto">
          <a:xfrm flipH="1">
            <a:off x="5486400" y="3886200"/>
            <a:ext cx="457200" cy="1066800"/>
          </a:xfrm>
          <a:custGeom>
            <a:avLst/>
            <a:gdLst/>
            <a:ahLst/>
            <a:cxnLst>
              <a:cxn ang="0">
                <a:pos x="0" y="1872"/>
              </a:cxn>
              <a:cxn ang="0">
                <a:pos x="288" y="1200"/>
              </a:cxn>
              <a:cxn ang="0">
                <a:pos x="576" y="0"/>
              </a:cxn>
            </a:cxnLst>
            <a:rect l="0" t="0" r="r" b="b"/>
            <a:pathLst>
              <a:path w="576" h="1872">
                <a:moveTo>
                  <a:pt x="0" y="1872"/>
                </a:moveTo>
                <a:cubicBezTo>
                  <a:pt x="96" y="1692"/>
                  <a:pt x="192" y="1512"/>
                  <a:pt x="288" y="1200"/>
                </a:cubicBezTo>
                <a:cubicBezTo>
                  <a:pt x="384" y="888"/>
                  <a:pt x="528" y="192"/>
                  <a:pt x="576" y="0"/>
                </a:cubicBezTo>
              </a:path>
            </a:pathLst>
          </a:custGeom>
          <a:noFill/>
          <a:ln w="57150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47" name="Freeform 43"/>
          <p:cNvSpPr>
            <a:spLocks/>
          </p:cNvSpPr>
          <p:nvPr/>
        </p:nvSpPr>
        <p:spPr bwMode="auto">
          <a:xfrm>
            <a:off x="5029200" y="1905000"/>
            <a:ext cx="457200" cy="1981200"/>
          </a:xfrm>
          <a:custGeom>
            <a:avLst/>
            <a:gdLst/>
            <a:ahLst/>
            <a:cxnLst>
              <a:cxn ang="0">
                <a:pos x="288" y="1248"/>
              </a:cxn>
              <a:cxn ang="0">
                <a:pos x="192" y="864"/>
              </a:cxn>
              <a:cxn ang="0">
                <a:pos x="0" y="0"/>
              </a:cxn>
            </a:cxnLst>
            <a:rect l="0" t="0" r="r" b="b"/>
            <a:pathLst>
              <a:path w="288" h="1248">
                <a:moveTo>
                  <a:pt x="288" y="1248"/>
                </a:moveTo>
                <a:cubicBezTo>
                  <a:pt x="264" y="1160"/>
                  <a:pt x="240" y="1072"/>
                  <a:pt x="192" y="864"/>
                </a:cubicBezTo>
                <a:cubicBezTo>
                  <a:pt x="144" y="656"/>
                  <a:pt x="32" y="144"/>
                  <a:pt x="0" y="0"/>
                </a:cubicBezTo>
              </a:path>
            </a:pathLst>
          </a:custGeom>
          <a:noFill/>
          <a:ln w="57150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48" name="Freeform 44"/>
          <p:cNvSpPr>
            <a:spLocks/>
          </p:cNvSpPr>
          <p:nvPr/>
        </p:nvSpPr>
        <p:spPr bwMode="auto">
          <a:xfrm flipH="1">
            <a:off x="6400800" y="1905000"/>
            <a:ext cx="457200" cy="1981200"/>
          </a:xfrm>
          <a:custGeom>
            <a:avLst/>
            <a:gdLst/>
            <a:ahLst/>
            <a:cxnLst>
              <a:cxn ang="0">
                <a:pos x="288" y="1248"/>
              </a:cxn>
              <a:cxn ang="0">
                <a:pos x="192" y="864"/>
              </a:cxn>
              <a:cxn ang="0">
                <a:pos x="0" y="0"/>
              </a:cxn>
            </a:cxnLst>
            <a:rect l="0" t="0" r="r" b="b"/>
            <a:pathLst>
              <a:path w="288" h="1248">
                <a:moveTo>
                  <a:pt x="288" y="1248"/>
                </a:moveTo>
                <a:cubicBezTo>
                  <a:pt x="264" y="1160"/>
                  <a:pt x="240" y="1072"/>
                  <a:pt x="192" y="864"/>
                </a:cubicBezTo>
                <a:cubicBezTo>
                  <a:pt x="144" y="656"/>
                  <a:pt x="32" y="144"/>
                  <a:pt x="0" y="0"/>
                </a:cubicBezTo>
              </a:path>
            </a:pathLst>
          </a:custGeom>
          <a:noFill/>
          <a:ln w="57150" cmpd="sng">
            <a:solidFill>
              <a:srgbClr val="3333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5486400" y="2819400"/>
            <a:ext cx="914400" cy="1066800"/>
            <a:chOff x="4896" y="768"/>
            <a:chExt cx="576" cy="672"/>
          </a:xfrm>
        </p:grpSpPr>
        <p:sp>
          <p:nvSpPr>
            <p:cNvPr id="47154" name="Freeform 50"/>
            <p:cNvSpPr>
              <a:spLocks/>
            </p:cNvSpPr>
            <p:nvPr/>
          </p:nvSpPr>
          <p:spPr bwMode="auto">
            <a:xfrm flipH="1" flipV="1">
              <a:off x="4896" y="768"/>
              <a:ext cx="288" cy="672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288" y="1200"/>
                </a:cxn>
                <a:cxn ang="0">
                  <a:pos x="576" y="0"/>
                </a:cxn>
              </a:cxnLst>
              <a:rect l="0" t="0" r="r" b="b"/>
              <a:pathLst>
                <a:path w="576" h="1872">
                  <a:moveTo>
                    <a:pt x="0" y="1872"/>
                  </a:moveTo>
                  <a:cubicBezTo>
                    <a:pt x="96" y="1692"/>
                    <a:pt x="192" y="1512"/>
                    <a:pt x="288" y="1200"/>
                  </a:cubicBezTo>
                  <a:cubicBezTo>
                    <a:pt x="384" y="888"/>
                    <a:pt x="528" y="192"/>
                    <a:pt x="576" y="0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7155" name="Freeform 51"/>
            <p:cNvSpPr>
              <a:spLocks/>
            </p:cNvSpPr>
            <p:nvPr/>
          </p:nvSpPr>
          <p:spPr bwMode="auto">
            <a:xfrm flipV="1">
              <a:off x="5184" y="768"/>
              <a:ext cx="288" cy="672"/>
            </a:xfrm>
            <a:custGeom>
              <a:avLst/>
              <a:gdLst/>
              <a:ahLst/>
              <a:cxnLst>
                <a:cxn ang="0">
                  <a:pos x="0" y="1872"/>
                </a:cxn>
                <a:cxn ang="0">
                  <a:pos x="288" y="1200"/>
                </a:cxn>
                <a:cxn ang="0">
                  <a:pos x="576" y="0"/>
                </a:cxn>
              </a:cxnLst>
              <a:rect l="0" t="0" r="r" b="b"/>
              <a:pathLst>
                <a:path w="576" h="1872">
                  <a:moveTo>
                    <a:pt x="0" y="1872"/>
                  </a:moveTo>
                  <a:cubicBezTo>
                    <a:pt x="96" y="1692"/>
                    <a:pt x="192" y="1512"/>
                    <a:pt x="288" y="1200"/>
                  </a:cubicBezTo>
                  <a:cubicBezTo>
                    <a:pt x="384" y="888"/>
                    <a:pt x="528" y="192"/>
                    <a:pt x="576" y="0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00692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2" grpId="0" animBg="1"/>
      <p:bldP spid="47142" grpId="1" animBg="1"/>
      <p:bldP spid="47142" grpId="2" animBg="1"/>
      <p:bldP spid="47142" grpId="3" animBg="1"/>
      <p:bldP spid="47157" grpId="0" animBg="1"/>
      <p:bldP spid="47157" grpId="1" animBg="1"/>
      <p:bldP spid="47158" grpId="0" animBg="1"/>
      <p:bldP spid="47109" grpId="0" animBg="1"/>
      <p:bldP spid="47110" grpId="0" animBg="1"/>
      <p:bldP spid="47111" grpId="0"/>
      <p:bldP spid="47112" grpId="0"/>
      <p:bldP spid="47113" grpId="0"/>
      <p:bldP spid="47114" grpId="0" animBg="1"/>
      <p:bldP spid="47115" grpId="0" animBg="1"/>
      <p:bldP spid="47116" grpId="0" animBg="1"/>
      <p:bldP spid="47117" grpId="0" animBg="1"/>
      <p:bldP spid="47118" grpId="0" animBg="1"/>
      <p:bldP spid="47119" grpId="0" animBg="1"/>
      <p:bldP spid="47120" grpId="0" animBg="1"/>
      <p:bldP spid="47121" grpId="0" animBg="1"/>
      <p:bldP spid="47122" grpId="0" animBg="1"/>
      <p:bldP spid="47123" grpId="0"/>
      <p:bldP spid="47124" grpId="0"/>
      <p:bldP spid="47125" grpId="0"/>
      <p:bldP spid="47126" grpId="0"/>
      <p:bldP spid="47127" grpId="0"/>
      <p:bldP spid="47128" grpId="0" animBg="1"/>
      <p:bldP spid="47129" grpId="0" animBg="1"/>
      <p:bldP spid="47130" grpId="0" animBg="1"/>
      <p:bldP spid="47131" grpId="0" animBg="1"/>
      <p:bldP spid="47132" grpId="0"/>
      <p:bldP spid="47133" grpId="0"/>
      <p:bldP spid="47140" grpId="0" animBg="1"/>
      <p:bldP spid="47140" grpId="1" animBg="1"/>
      <p:bldP spid="47141" grpId="0" animBg="1"/>
      <p:bldP spid="47141" grpId="1" animBg="1"/>
      <p:bldP spid="47143" grpId="0" animBg="1"/>
      <p:bldP spid="47143" grpId="1" animBg="1"/>
      <p:bldP spid="47147" grpId="0" animBg="1"/>
      <p:bldP spid="47148" grpId="0" animBg="1"/>
      <p:bldP spid="4714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" descr="C:\Users\PC\Desktop\zadaniiapomatiematikiedliaindividualnoiraboty2klass_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996"/>
          <a:stretch>
            <a:fillRect/>
          </a:stretch>
        </p:blipFill>
        <p:spPr bwMode="auto">
          <a:xfrm>
            <a:off x="173421" y="-78488"/>
            <a:ext cx="11582400" cy="70294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9802" r="363" b="77350"/>
          <a:stretch>
            <a:fillRect/>
          </a:stretch>
        </p:blipFill>
        <p:spPr bwMode="auto">
          <a:xfrm>
            <a:off x="609599" y="260648"/>
            <a:ext cx="10662745" cy="1156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9018" t="23805" r="7811" b="13854"/>
          <a:stretch>
            <a:fillRect/>
          </a:stretch>
        </p:blipFill>
        <p:spPr bwMode="auto">
          <a:xfrm>
            <a:off x="425669" y="1761555"/>
            <a:ext cx="10689021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2741" t="86146" r="3103"/>
          <a:stretch>
            <a:fillRect/>
          </a:stretch>
        </p:blipFill>
        <p:spPr bwMode="auto">
          <a:xfrm>
            <a:off x="609599" y="5993904"/>
            <a:ext cx="1083616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21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sp>
        <p:nvSpPr>
          <p:cNvPr id="4" name="Прямоугольник 3"/>
          <p:cNvSpPr/>
          <p:nvPr/>
        </p:nvSpPr>
        <p:spPr>
          <a:xfrm>
            <a:off x="1479176" y="723644"/>
            <a:ext cx="7664824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Преобразовать выражение, которым задается функция.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Рассмотреть ОДЗ.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Построить график, с учётом ОДЗ.(учитывая точки разрыва функции)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Провести прямые у=</a:t>
            </a:r>
            <a:r>
              <a:rPr lang="en-US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или у= </a:t>
            </a:r>
            <a:r>
              <a:rPr lang="en-US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согласно условию задачи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</a:pP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Записать ответ.</a:t>
            </a:r>
          </a:p>
        </p:txBody>
      </p:sp>
    </p:spTree>
    <p:extLst>
      <p:ext uri="{BB962C8B-B14F-4D97-AF65-F5344CB8AC3E}">
        <p14:creationId xmlns:p14="http://schemas.microsoft.com/office/powerpoint/2010/main" val="194001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1" descr="C:\Users\PC\Desktop\zadaniiapomatiematikiedliaindividualnoiraboty2klass_5.jpeg"/>
          <p:cNvPicPr>
            <a:picLocks noChangeAspect="1" noChangeArrowheads="1"/>
          </p:cNvPicPr>
          <p:nvPr/>
        </p:nvPicPr>
        <p:blipFill>
          <a:blip r:embed="rId2" cstate="print"/>
          <a:srcRect l="26996"/>
          <a:stretch>
            <a:fillRect/>
          </a:stretch>
        </p:blipFill>
        <p:spPr bwMode="auto">
          <a:xfrm>
            <a:off x="278525" y="-85700"/>
            <a:ext cx="11135709" cy="702940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9725"/>
          <a:stretch>
            <a:fillRect/>
          </a:stretch>
        </p:blipFill>
        <p:spPr bwMode="auto">
          <a:xfrm>
            <a:off x="1991544" y="332656"/>
            <a:ext cx="867645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9725"/>
          <a:stretch>
            <a:fillRect/>
          </a:stretch>
        </p:blipFill>
        <p:spPr bwMode="auto">
          <a:xfrm>
            <a:off x="278525" y="-85701"/>
            <a:ext cx="11135709" cy="7227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76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" descr="C:\Users\PC\Desktop\zadaniiapomatiematikiedliaindividualnoiraboty2klass_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6996"/>
          <a:stretch>
            <a:fillRect/>
          </a:stretch>
        </p:blipFill>
        <p:spPr bwMode="auto">
          <a:xfrm>
            <a:off x="152401" y="0"/>
            <a:ext cx="11429999" cy="70294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9022"/>
          <a:stretch>
            <a:fillRect/>
          </a:stretch>
        </p:blipFill>
        <p:spPr bwMode="auto">
          <a:xfrm>
            <a:off x="152401" y="0"/>
            <a:ext cx="11230302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978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024035" y="168456"/>
          <a:ext cx="8215371" cy="5996848"/>
        </p:xfrm>
        <a:graphic>
          <a:graphicData uri="http://schemas.openxmlformats.org/drawingml/2006/table">
            <a:tbl>
              <a:tblPr/>
              <a:tblGrid>
                <a:gridCol w="4357718"/>
                <a:gridCol w="3857653"/>
              </a:tblGrid>
              <a:tr h="606754"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Постройте график функции                           . Какое наибольшее число общих точек 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график данной функции может иметь с прямой, параллельной оси абсцисс?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0094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Решение: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График данной функции — это график параболы                           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отрицательная часть которого отражена относительно оси  ОХ.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Этот график изображён на рисунке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Прямая, параллельная оси абсцисс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задаётся формулой у=с. где  с— постоянная.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 графика видно, что прямая у=с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может иметь с графиком функции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 более четырёх общих точек.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524629" y="30718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6738942" y="464344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 </a:t>
            </a:r>
            <a:endParaRPr lang="ru-RU" dirty="0"/>
          </a:p>
        </p:txBody>
      </p:sp>
      <p:pic>
        <p:nvPicPr>
          <p:cNvPr id="5" name="Рисунок 4" descr="https://oge.sdamgia.ru/formula/a7/a70810a2a685d4be212265d7e3dd3980p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9856" y="260649"/>
            <a:ext cx="120015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oge.sdamgia.ru/get_file?id=1088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9786" y="1571612"/>
            <a:ext cx="385765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oge.sdamgia.ru/formula/23/2397dfb5d61961fafbe2e09f737ae94fp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36161" y="1196753"/>
            <a:ext cx="11525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524628" y="5643578"/>
            <a:ext cx="1038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Ответ: 4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8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" descr="C:\Users\PC\Desktop\zadaniiapomatiematikiedliaindividualnoiraboty2klass_5.jpeg"/>
          <p:cNvPicPr>
            <a:picLocks noChangeAspect="1" noChangeArrowheads="1"/>
          </p:cNvPicPr>
          <p:nvPr/>
        </p:nvPicPr>
        <p:blipFill>
          <a:blip r:embed="rId2" cstate="print"/>
          <a:srcRect l="26996"/>
          <a:stretch>
            <a:fillRect/>
          </a:stretch>
        </p:blipFill>
        <p:spPr bwMode="auto">
          <a:xfrm>
            <a:off x="215463" y="-171400"/>
            <a:ext cx="10962289" cy="70294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6335"/>
          <a:stretch>
            <a:fillRect/>
          </a:stretch>
        </p:blipFill>
        <p:spPr bwMode="auto">
          <a:xfrm>
            <a:off x="609599" y="260648"/>
            <a:ext cx="10315903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578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" descr="C:\Users\PC\Desktop\zadaniiapomatiematikiedliaindividualnoiraboty2klass_5.jpeg"/>
          <p:cNvPicPr>
            <a:picLocks noChangeAspect="1" noChangeArrowheads="1"/>
          </p:cNvPicPr>
          <p:nvPr/>
        </p:nvPicPr>
        <p:blipFill>
          <a:blip r:embed="rId2" cstate="print"/>
          <a:srcRect l="26996"/>
          <a:stretch>
            <a:fillRect/>
          </a:stretch>
        </p:blipFill>
        <p:spPr bwMode="auto">
          <a:xfrm>
            <a:off x="378372" y="0"/>
            <a:ext cx="11204027" cy="7029400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6654"/>
          <a:stretch>
            <a:fillRect/>
          </a:stretch>
        </p:blipFill>
        <p:spPr bwMode="auto">
          <a:xfrm>
            <a:off x="609599" y="180020"/>
            <a:ext cx="10457794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47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3" descr="C:\Users\Евгения\Desktop\Общешкольные родительские собрания, 2015-2016\9 класс, 2015-2016\Презентация Microsoft PowerPo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638" y="3573464"/>
            <a:ext cx="448310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75520" y="188639"/>
            <a:ext cx="6372708" cy="4248472"/>
          </a:xfrm>
          <a:prstGeom prst="ellipse">
            <a:avLst/>
          </a:prstGeom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123236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3" descr="C:\Users\Евгения\Desktop\Общешкольные родительские собрания, 2015-2016\9 класс, 2015-2016\фот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838" y="0"/>
            <a:ext cx="99695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/>
          <p:cNvSpPr txBox="1"/>
          <p:nvPr/>
        </p:nvSpPr>
        <p:spPr>
          <a:xfrm>
            <a:off x="1703511" y="5777880"/>
            <a:ext cx="8712968" cy="1080120"/>
          </a:xfrm>
          <a:prstGeom prst="ellipseRibbon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rmAutofit fontScale="85000" lnSpcReduction="10000"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Удачи на экзаменах!</a:t>
            </a:r>
          </a:p>
        </p:txBody>
      </p:sp>
    </p:spTree>
    <p:extLst>
      <p:ext uri="{BB962C8B-B14F-4D97-AF65-F5344CB8AC3E}">
        <p14:creationId xmlns:p14="http://schemas.microsoft.com/office/powerpoint/2010/main" val="145121575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77" y="2733786"/>
            <a:ext cx="12197558" cy="6857999"/>
          </a:xfrm>
        </p:spPr>
      </p:pic>
      <p:sp>
        <p:nvSpPr>
          <p:cNvPr id="3" name="Прямоугольник 2"/>
          <p:cNvSpPr/>
          <p:nvPr/>
        </p:nvSpPr>
        <p:spPr>
          <a:xfrm>
            <a:off x="1546411" y="2047083"/>
            <a:ext cx="8552329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Модулем неотрицательного действительного числа х называют само это число: | х | = х;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r>
              <a:rPr lang="ru-RU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Модулем отрицательного действительного числа х называют противоположное число: | х| =  - </a:t>
            </a:r>
            <a:r>
              <a:rPr lang="ru-RU" sz="28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</a:t>
            </a: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ru-RU" sz="28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ru-RU" sz="28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ru-RU" sz="28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940993"/>
              </p:ext>
            </p:extLst>
          </p:nvPr>
        </p:nvGraphicFramePr>
        <p:xfrm>
          <a:off x="2366683" y="4329953"/>
          <a:ext cx="5177117" cy="1707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4" imgW="1371600" imgH="457200" progId="Equation.3">
                  <p:embed/>
                </p:oleObj>
              </mc:Choice>
              <mc:Fallback>
                <p:oleObj name="Формула" r:id="rId4" imgW="1371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6683" y="4329953"/>
                        <a:ext cx="5177117" cy="170777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57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0"/>
            <a:ext cx="12197558" cy="6857999"/>
          </a:xfrm>
        </p:spPr>
      </p:pic>
      <p:sp>
        <p:nvSpPr>
          <p:cNvPr id="5" name="Прямоугольник 4"/>
          <p:cNvSpPr/>
          <p:nvPr/>
        </p:nvSpPr>
        <p:spPr>
          <a:xfrm>
            <a:off x="1335741" y="605119"/>
            <a:ext cx="10309412" cy="589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4000" b="1" i="1" dirty="0">
                <a:solidFill>
                  <a:srgbClr val="04617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Построение графиков функций, </a:t>
            </a:r>
            <a:br>
              <a:rPr lang="ru-RU" sz="4000" b="1" i="1" dirty="0">
                <a:solidFill>
                  <a:srgbClr val="04617B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000" b="1" i="1" dirty="0">
                <a:solidFill>
                  <a:srgbClr val="04617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содержащих модуль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построения всех типов графиков учащимся достаточно хорошо понимать определение модуля и знать виды простейших графиков, изучаемых в школе.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Целесообразно рассматривать построение графиков в следующей последовательности: </a:t>
            </a:r>
            <a:br>
              <a:rPr lang="ru-RU" sz="24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 = f(|x|);   у = |f(x)|;  у =  |f(|x|)|; </a:t>
            </a:r>
          </a:p>
          <a:p>
            <a:pPr>
              <a:lnSpc>
                <a:spcPct val="120000"/>
              </a:lnSpc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 = |f(x)| + |g (x)| + …;   |у| = f(x)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99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9C1191-C536-4897-9AB8-E479C3DF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Объект 11">
            <a:extLst>
              <a:ext uri="{FF2B5EF4-FFF2-40B4-BE49-F238E27FC236}">
                <a16:creationId xmlns:a16="http://schemas.microsoft.com/office/drawing/2014/main" xmlns="" id="{50285201-7FAE-45E8-859B-BBF1E8A7D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8" y="23328"/>
            <a:ext cx="12197558" cy="6857999"/>
          </a:xfrm>
        </p:spPr>
      </p:pic>
      <p:sp>
        <p:nvSpPr>
          <p:cNvPr id="3" name="Прямоугольник 2"/>
          <p:cNvSpPr/>
          <p:nvPr/>
        </p:nvSpPr>
        <p:spPr>
          <a:xfrm>
            <a:off x="1909482" y="524435"/>
            <a:ext cx="861956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ru-RU" sz="4000" b="1" dirty="0">
                <a:solidFill>
                  <a:srgbClr val="04617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Два способа построения </a:t>
            </a:r>
            <a:r>
              <a:rPr lang="ru-RU" sz="4000" b="1" dirty="0" smtClean="0">
                <a:solidFill>
                  <a:srgbClr val="04617B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графиков</a:t>
            </a:r>
          </a:p>
          <a:p>
            <a:pPr marL="609600" indent="-609600">
              <a:buFont typeface="Wingdings" pitchFamily="2" charset="2"/>
              <a:buNone/>
            </a:pPr>
            <a:endParaRPr lang="ru-RU" sz="4000" b="1" dirty="0">
              <a:solidFill>
                <a:srgbClr val="04617B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ru-RU" dirty="0" smtClean="0"/>
          </a:p>
          <a:p>
            <a:pPr marL="609600" indent="-609600">
              <a:buFont typeface="Wingdings" pitchFamily="2" charset="2"/>
              <a:buNone/>
            </a:pPr>
            <a:endParaRPr lang="ru-RU" dirty="0"/>
          </a:p>
          <a:p>
            <a:pPr marL="609600" indent="-609600">
              <a:buFont typeface="Wingdings" pitchFamily="2" charset="2"/>
              <a:buNone/>
            </a:pPr>
            <a:r>
              <a:rPr lang="ru-RU" sz="3600" dirty="0" smtClean="0"/>
              <a:t>1</a:t>
            </a:r>
            <a:r>
              <a:rPr lang="ru-RU" sz="3600" dirty="0"/>
              <a:t>)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На основании определения модуля.</a:t>
            </a:r>
          </a:p>
          <a:p>
            <a:pPr marL="609600" indent="-609600">
              <a:buFont typeface="Wingdings" pitchFamily="2" charset="2"/>
              <a:buNone/>
            </a:pPr>
            <a:endParaRPr lang="ru-RU" sz="3600" dirty="0"/>
          </a:p>
          <a:p>
            <a:pPr marL="609600" indent="-609600">
              <a:buFont typeface="Wingdings" pitchFamily="2" charset="2"/>
              <a:buNone/>
            </a:pPr>
            <a:r>
              <a:rPr lang="ru-RU" sz="3600" dirty="0"/>
              <a:t>2) 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С помощью   преобразований графиков функций</a:t>
            </a:r>
          </a:p>
        </p:txBody>
      </p:sp>
    </p:spTree>
    <p:extLst>
      <p:ext uri="{BB962C8B-B14F-4D97-AF65-F5344CB8AC3E}">
        <p14:creationId xmlns:p14="http://schemas.microsoft.com/office/powerpoint/2010/main" val="26921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60648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Построение графика функции</a:t>
            </a:r>
          </a:p>
        </p:txBody>
      </p:sp>
      <p:graphicFrame>
        <p:nvGraphicFramePr>
          <p:cNvPr id="19457" name="Object 1"/>
          <p:cNvGraphicFramePr>
            <a:graphicFrameLocks noGrp="1" noChangeAspect="1"/>
          </p:cNvGraphicFramePr>
          <p:nvPr>
            <p:ph idx="1"/>
          </p:nvPr>
        </p:nvGraphicFramePr>
        <p:xfrm>
          <a:off x="4655840" y="1412776"/>
          <a:ext cx="324036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Формула" r:id="rId3" imgW="622080" imgH="253800" progId="Equation.3">
                  <p:embed/>
                </p:oleObj>
              </mc:Choice>
              <mc:Fallback>
                <p:oleObj name="Формула" r:id="rId3" imgW="622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5840" y="1412776"/>
                        <a:ext cx="3240360" cy="864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071430" y="2422004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способ.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278485" y="3609020"/>
          <a:ext cx="5760640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Формула" r:id="rId5" imgW="1269720" imgH="457200" progId="Equation.3">
                  <p:embed/>
                </p:oleObj>
              </mc:Choice>
              <mc:Fallback>
                <p:oleObj name="Формула" r:id="rId5" imgW="12697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485" y="3609020"/>
                        <a:ext cx="5760640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 flipH="1">
            <a:off x="7896195" y="3645024"/>
            <a:ext cx="2376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если  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≥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040217" y="4365104"/>
            <a:ext cx="2085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ru-RU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если   </a:t>
            </a:r>
            <a:r>
              <a:rPr lang="ru-RU" sz="28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ru-RU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838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1.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0"/>
            <a:ext cx="2133600" cy="53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1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5119689" y="1052513"/>
          <a:ext cx="195103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Формула" r:id="rId3" imgW="406080" imgH="253800" progId="Equation.3">
                  <p:embed/>
                </p:oleObj>
              </mc:Choice>
              <mc:Fallback>
                <p:oleObj name="Формула" r:id="rId3" imgW="406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9" y="1052513"/>
                        <a:ext cx="1951037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5346701" y="1676400"/>
          <a:ext cx="39354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Формула" r:id="rId5" imgW="1231560" imgH="457200" progId="Equation.3">
                  <p:embed/>
                </p:oleObj>
              </mc:Choice>
              <mc:Fallback>
                <p:oleObj name="Формула" r:id="rId5" imgW="1231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1" y="1676400"/>
                        <a:ext cx="3935413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5735960" y="3212976"/>
            <a:ext cx="0" cy="3240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2999656" y="5301208"/>
            <a:ext cx="52565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5663952" y="5517232"/>
            <a:ext cx="14401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5951984" y="5229200"/>
            <a:ext cx="0" cy="1440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V="1">
            <a:off x="5735960" y="3140968"/>
            <a:ext cx="1512168" cy="216024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5447928" y="5229200"/>
            <a:ext cx="0" cy="14401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 flipV="1">
            <a:off x="3935760" y="3140968"/>
            <a:ext cx="1800200" cy="216024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8229600" y="51054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715000" y="31242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</a:t>
            </a:r>
          </a:p>
        </p:txBody>
      </p:sp>
    </p:spTree>
    <p:extLst>
      <p:ext uri="{BB962C8B-B14F-4D97-AF65-F5344CB8AC3E}">
        <p14:creationId xmlns:p14="http://schemas.microsoft.com/office/powerpoint/2010/main" val="4018032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 animBg="1"/>
      <p:bldP spid="358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xfrm>
            <a:off x="2057400" y="914400"/>
            <a:ext cx="2133600" cy="533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7772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Строим график  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,  для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 ≥ 0.</a:t>
            </a:r>
          </a:p>
          <a:p>
            <a:pPr marL="342900" indent="-342900">
              <a:spcBef>
                <a:spcPct val="50000"/>
              </a:spcBef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/>
              <a:t>.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Достраиваем его левую часть для </a:t>
            </a:r>
            <a:r>
              <a:rPr lang="ru-RU" sz="2600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2600" i="1" dirty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0 симметрично относительно оси ординат</a:t>
            </a:r>
            <a:r>
              <a:rPr lang="ru-RU" sz="2800" dirty="0"/>
              <a:t>.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5715000" y="3276600"/>
            <a:ext cx="20960" cy="31047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>
            <a:off x="3071664" y="5301208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5638800" y="5410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56388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59436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V="1">
            <a:off x="5735960" y="3352800"/>
            <a:ext cx="1426840" cy="194840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54864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 flipV="1">
            <a:off x="4151784" y="3356992"/>
            <a:ext cx="1584176" cy="1944216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8229600" y="51054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715000" y="31242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</a:t>
            </a:r>
          </a:p>
        </p:txBody>
      </p:sp>
    </p:spTree>
    <p:extLst>
      <p:ext uri="{BB962C8B-B14F-4D97-AF65-F5344CB8AC3E}">
        <p14:creationId xmlns:p14="http://schemas.microsoft.com/office/powerpoint/2010/main" val="22171841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  <p:bldP spid="36871" grpId="0" animBg="1"/>
      <p:bldP spid="36872" grpId="0" animBg="1"/>
      <p:bldP spid="36873" grpId="0" animBg="1"/>
      <p:bldP spid="36874" grpId="0" animBg="1"/>
      <p:bldP spid="36875" grpId="0" animBg="1"/>
      <p:bldP spid="36876" grpId="0" animBg="1"/>
      <p:bldP spid="36877" grpId="0" animBg="1"/>
      <p:bldP spid="36879" grpId="0"/>
      <p:bldP spid="368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836712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2.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0"/>
            <a:ext cx="2133600" cy="53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dirty="0"/>
              <a:t>1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способ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4151784" y="1124744"/>
          <a:ext cx="367240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Формула" r:id="rId3" imgW="698400" imgH="253800" progId="Equation.3">
                  <p:embed/>
                </p:oleObj>
              </mc:Choice>
              <mc:Fallback>
                <p:oleObj name="Формула" r:id="rId3" imgW="698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1784" y="1124744"/>
                        <a:ext cx="3672408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4495800" y="1700808"/>
          <a:ext cx="5638800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5" imgW="1765080" imgH="457200" progId="Equation.3">
                  <p:embed/>
                </p:oleObj>
              </mc:Choice>
              <mc:Fallback>
                <p:oleObj name="Формула" r:id="rId5" imgW="1765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700808"/>
                        <a:ext cx="5638800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5715000" y="32766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048000" y="52578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5638800" y="5410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56388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59436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V="1">
            <a:off x="5715000" y="3352800"/>
            <a:ext cx="1447800" cy="22860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54864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 flipV="1">
            <a:off x="4343400" y="3429000"/>
            <a:ext cx="1371600" cy="2209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334000" y="5562601"/>
            <a:ext cx="381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-2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8229600" y="51054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х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5715000" y="3124201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5562600" y="5029201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60147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 animBg="1"/>
      <p:bldP spid="3585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516</Words>
  <Application>Microsoft Office PowerPoint</Application>
  <PresentationFormat>Широкоэкранный</PresentationFormat>
  <Paragraphs>121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Times New Roman</vt:lpstr>
      <vt:lpstr>Wingdings</vt:lpstr>
      <vt:lpstr>Wingdings 2</vt:lpstr>
      <vt:lpstr>Тема Office</vt:lpstr>
      <vt:lpstr>1_Тема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Построение графика функции</vt:lpstr>
      <vt:lpstr>Пример 1.</vt:lpstr>
      <vt:lpstr>Презентация PowerPoint</vt:lpstr>
      <vt:lpstr>Пример 2.</vt:lpstr>
      <vt:lpstr>Презентация PowerPoint</vt:lpstr>
      <vt:lpstr>Пример 3.</vt:lpstr>
      <vt:lpstr>Презентация PowerPoint</vt:lpstr>
      <vt:lpstr>Построение графика функции</vt:lpstr>
      <vt:lpstr>Презентация PowerPoint</vt:lpstr>
      <vt:lpstr>Пример: </vt:lpstr>
      <vt:lpstr>График функции</vt:lpstr>
      <vt:lpstr>Алгоритм построения</vt:lpstr>
      <vt:lpstr>Пример: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AdminCnppm</dc:creator>
  <cp:lastModifiedBy>235423</cp:lastModifiedBy>
  <cp:revision>23</cp:revision>
  <dcterms:created xsi:type="dcterms:W3CDTF">2024-11-02T10:16:33Z</dcterms:created>
  <dcterms:modified xsi:type="dcterms:W3CDTF">2025-03-21T08:16:33Z</dcterms:modified>
</cp:coreProperties>
</file>